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90" r:id="rId4"/>
    <p:sldId id="291" r:id="rId5"/>
    <p:sldId id="292" r:id="rId6"/>
    <p:sldId id="295" r:id="rId7"/>
    <p:sldId id="289" r:id="rId8"/>
    <p:sldId id="294" r:id="rId9"/>
    <p:sldId id="273" r:id="rId10"/>
    <p:sldId id="282" r:id="rId11"/>
    <p:sldId id="281" r:id="rId12"/>
    <p:sldId id="283" r:id="rId13"/>
    <p:sldId id="296" r:id="rId14"/>
    <p:sldId id="297" r:id="rId15"/>
    <p:sldId id="284" r:id="rId16"/>
    <p:sldId id="285" r:id="rId17"/>
    <p:sldId id="286" r:id="rId18"/>
    <p:sldId id="287" r:id="rId19"/>
    <p:sldId id="288" r:id="rId20"/>
    <p:sldId id="279" r:id="rId21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dos Kata" initials="KK" lastIdx="0" clrIdx="0">
    <p:extLst>
      <p:ext uri="{19B8F6BF-5375-455C-9EA6-DF929625EA0E}">
        <p15:presenceInfo xmlns:p15="http://schemas.microsoft.com/office/powerpoint/2012/main" userId="S-1-5-21-3133216355-3857157500-998592733-1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581" autoAdjust="0"/>
  </p:normalViewPr>
  <p:slideViewPr>
    <p:cSldViewPr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4" d="100"/>
          <a:sy n="44" d="100"/>
        </p:scale>
        <p:origin x="2789" y="72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411-EBF4-40DF-B879-A04DE442F25E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9792-9656-4D10-87A2-6CB009AC68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430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377315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377315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10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60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508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90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8101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43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95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15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9051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69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199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83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26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87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14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77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91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66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44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1016732"/>
            <a:ext cx="9108504" cy="4824536"/>
          </a:xfrm>
        </p:spPr>
        <p:txBody>
          <a:bodyPr/>
          <a:lstStyle/>
          <a:p>
            <a:pPr algn="ctr"/>
            <a:r>
              <a:rPr lang="hu-HU" sz="4000" cap="none" dirty="0"/>
              <a:t>Beszámoló </a:t>
            </a:r>
            <a:r>
              <a:rPr lang="hu-HU" sz="3200" cap="none" dirty="0"/>
              <a:t/>
            </a:r>
            <a:br>
              <a:rPr lang="hu-HU" sz="3200" cap="none" dirty="0"/>
            </a:br>
            <a:r>
              <a:rPr lang="hu-HU" sz="2400" cap="none" dirty="0"/>
              <a:t/>
            </a:r>
            <a:br>
              <a:rPr lang="hu-HU" sz="2400" cap="none" dirty="0"/>
            </a:br>
            <a:r>
              <a:rPr lang="hu-HU" sz="2800" cap="none" dirty="0"/>
              <a:t>Kaposvár Megyei Jogú Város </a:t>
            </a:r>
            <a:br>
              <a:rPr lang="hu-HU" sz="2800" cap="none" dirty="0"/>
            </a:br>
            <a:r>
              <a:rPr lang="hu-HU" sz="2800" cap="none" dirty="0"/>
              <a:t>Foglalkoztatási Paktum</a:t>
            </a:r>
            <a:r>
              <a:rPr lang="hu-HU" sz="2400" cap="none" dirty="0"/>
              <a:t/>
            </a:r>
            <a:br>
              <a:rPr lang="hu-HU" sz="2400" cap="none" dirty="0"/>
            </a:br>
            <a:r>
              <a:rPr lang="hu-HU" sz="2400" cap="none" dirty="0"/>
              <a:t/>
            </a:r>
            <a:br>
              <a:rPr lang="hu-HU" sz="2400" cap="none" dirty="0"/>
            </a:br>
            <a:r>
              <a:rPr lang="hu-HU" sz="2400" cap="none" dirty="0"/>
              <a:t>Szabó Zoltán</a:t>
            </a:r>
            <a:br>
              <a:rPr lang="hu-HU" sz="2400" cap="none" dirty="0"/>
            </a:br>
            <a:r>
              <a:rPr lang="hu-HU" sz="2400" cap="none" dirty="0"/>
              <a:t>ügyvezető</a:t>
            </a:r>
            <a:br>
              <a:rPr lang="hu-HU" sz="2400" cap="none" dirty="0"/>
            </a:br>
            <a:r>
              <a:rPr lang="hu-HU" sz="2400" cap="none" dirty="0"/>
              <a:t>Kaposvári Városfejlesztési Nkft.</a:t>
            </a:r>
            <a:br>
              <a:rPr lang="hu-HU" sz="2400" cap="none" dirty="0"/>
            </a:b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3707904" y="116632"/>
            <a:ext cx="55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Foglalkoztatási Paktum Kaposvár MJV területén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TOP-6.8.2-15-KA1-2016-00001</a:t>
            </a:r>
            <a:endParaRPr lang="hu-H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Projekt 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A33207B-32E9-4F42-BC02-511A003D0D4A}"/>
              </a:ext>
            </a:extLst>
          </p:cNvPr>
          <p:cNvSpPr txBox="1"/>
          <p:nvPr/>
        </p:nvSpPr>
        <p:spPr>
          <a:xfrm>
            <a:off x="179512" y="1484784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>
              <a:spcBef>
                <a:spcPts val="600"/>
              </a:spcBef>
              <a:spcAft>
                <a:spcPts val="600"/>
              </a:spcAft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időszak: 		</a:t>
            </a:r>
          </a:p>
          <a:p>
            <a:pPr marL="1436688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fejlesztés: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2016.09.30 TSZ hatályba lépése </a:t>
            </a:r>
          </a:p>
          <a:p>
            <a:pPr marL="1436688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Megvalósítási szakasz: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2017.06.27.</a:t>
            </a:r>
          </a:p>
          <a:p>
            <a:pPr marL="1436688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Megvalósítási időszak: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2021.06.30-ig</a:t>
            </a:r>
          </a:p>
          <a:p>
            <a:pPr marL="1436688" indent="-457200">
              <a:spcAft>
                <a:spcPts val="600"/>
              </a:spcAft>
              <a:buFont typeface="+mj-lt"/>
              <a:buAutoNum type="arabicPeriod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>
              <a:spcBef>
                <a:spcPts val="600"/>
              </a:spcBef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projekt területi hatálya: </a:t>
            </a:r>
          </a:p>
          <a:p>
            <a:pPr marL="542925">
              <a:spcBef>
                <a:spcPts val="600"/>
              </a:spcBef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Kaposvár MJV közigazgatási területe, célcsoporti lehatárolás a megyei Paktumtól.</a:t>
            </a:r>
          </a:p>
          <a:p>
            <a:pPr marL="352425">
              <a:spcBef>
                <a:spcPts val="600"/>
              </a:spcBef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projekt fő indikátorai: </a:t>
            </a:r>
          </a:p>
          <a:p>
            <a:pPr marL="542925">
              <a:spcBef>
                <a:spcPts val="600"/>
              </a:spcBef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395 fő álláshoz juttatása a projekt keretében, </a:t>
            </a:r>
          </a:p>
          <a:p>
            <a:pPr marL="542925">
              <a:spcBef>
                <a:spcPts val="600"/>
              </a:spcBef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843 fő bevonása, munkaerő-piaci szolgáltatásban részesítése</a:t>
            </a:r>
          </a:p>
        </p:txBody>
      </p:sp>
    </p:spTree>
    <p:extLst>
      <p:ext uri="{BB962C8B-B14F-4D97-AF65-F5344CB8AC3E}">
        <p14:creationId xmlns:p14="http://schemas.microsoft.com/office/powerpoint/2010/main" val="69805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Paktum szervezet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79512" y="1484784"/>
            <a:ext cx="878497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Irányító Csoport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tagjai (létrehozva: 2017.01.20) </a:t>
            </a:r>
          </a:p>
          <a:p>
            <a:pPr marL="1436688" indent="-457200" defTabSz="763588"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Kaposvár MJV Önkormányzat, </a:t>
            </a:r>
          </a:p>
          <a:p>
            <a:pPr marL="1436688" indent="-457200" defTabSz="763588"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 Megyei Kormányhivatal</a:t>
            </a:r>
          </a:p>
          <a:p>
            <a:pPr marL="1436688" indent="-457200" defTabSz="763588"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 Megyei Önkormányzat </a:t>
            </a:r>
          </a:p>
          <a:p>
            <a:pPr marL="1436688" indent="-457200" defTabSz="763588"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Somogyi Kereskedelmi és Iparkamara</a:t>
            </a:r>
          </a:p>
          <a:p>
            <a:pPr marL="342900" indent="-342900" defTabSz="7635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Projektmenedzsment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Kaposvári Városfejlesztési Nkft.</a:t>
            </a:r>
            <a:endParaRPr lang="hu-H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635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Paktum Iroda: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1fő paktum koordinátor, KVF Nkft.-nél</a:t>
            </a:r>
          </a:p>
          <a:p>
            <a:pPr lvl="1" defTabSz="763588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Feladata: A projekt szakmai koordinálása, munkáltatói kapcsolattartás, igényfelmérés,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munkarőigények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felvétele</a:t>
            </a:r>
          </a:p>
          <a:p>
            <a:pPr marL="342900" lvl="1" indent="-342900" defTabSz="7635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Foglalkoztatási Fórum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(létrehozva: 2017.02.15.):</a:t>
            </a:r>
          </a:p>
          <a:p>
            <a:pPr marL="450850" lvl="1" defTabSz="763588">
              <a:spcAft>
                <a:spcPts val="600"/>
              </a:spcAft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Alapító tagok: Vállalkozások, közszféra, civil szervezetek</a:t>
            </a:r>
          </a:p>
        </p:txBody>
      </p:sp>
    </p:spTree>
    <p:extLst>
      <p:ext uri="{BB962C8B-B14F-4D97-AF65-F5344CB8AC3E}">
        <p14:creationId xmlns:p14="http://schemas.microsoft.com/office/powerpoint/2010/main" val="102371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jövőkép, stratégiai célok, projekttervek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47654" y="1340768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 előkészítés eredménye: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Foglalkoztatási paktum koncepciójának megtervezése, kialakítása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Költségvetés megtervezése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Igényfelmérés: munkaerő-piaci, vállalkozásfejlesztési és munkaerő-igények,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Kérdőíves felmérés a helyi munkaadók, képző intézmények, állami és civil szervezetek körében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Partnerségi Fórumok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Konzorciumi partnerség építése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Paktum partnerség építés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Támogatási kérelem összeállítása és benyújtása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Megvalósíthatósági Tanulmány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2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jövőkép, stratégiai célok, projekttervek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47654" y="1340768"/>
            <a:ext cx="87849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Jövőkép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foglalkoztatás bővítése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munkaerő-piaci kereslet és kínálat egyensúlyának megteremtése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helyi lakosság életminősége, elégedettsége javuljon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paktum hozzájárulhat a város lakosságmegtartó képességének javulásához, a kedvezőbb demográfiai szerkezet kialakulásához.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együttműködések keretében felgyorsuló és hatékonnyá váló információáramlás a foglalkoztatás és képzés területén.</a:t>
            </a:r>
          </a:p>
        </p:txBody>
      </p:sp>
    </p:spTree>
    <p:extLst>
      <p:ext uri="{BB962C8B-B14F-4D97-AF65-F5344CB8AC3E}">
        <p14:creationId xmlns:p14="http://schemas.microsoft.com/office/powerpoint/2010/main" val="12578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jövőkép, stratégiai célok, projekttervek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47654" y="1340768"/>
            <a:ext cx="87849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/>
              <a:t>Stratégiai célok: </a:t>
            </a:r>
          </a:p>
          <a:p>
            <a:pPr marL="12588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dirty="0"/>
              <a:t>Erősödő gazdasági szereplők</a:t>
            </a:r>
          </a:p>
          <a:p>
            <a:pPr marL="12588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dirty="0"/>
              <a:t>Aktív helyi munkaerő</a:t>
            </a:r>
          </a:p>
          <a:p>
            <a:pPr marL="12588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dirty="0"/>
              <a:t>Megújuló oktatás, szakképzés</a:t>
            </a:r>
          </a:p>
          <a:p>
            <a:pPr marL="12588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dirty="0"/>
              <a:t>Vonzó városi szolgáltatások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Projekttervek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4125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Lemorzsolódás csökkentése</a:t>
            </a:r>
          </a:p>
          <a:p>
            <a:pPr marL="1254125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Pályaorientáció</a:t>
            </a:r>
          </a:p>
          <a:p>
            <a:pPr marL="1254125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Lakhatás</a:t>
            </a:r>
          </a:p>
          <a:p>
            <a:pPr marL="1254125" indent="-457200">
              <a:spcBef>
                <a:spcPts val="600"/>
              </a:spcBef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+1 Érettségizett álláskeresők munkacsoport</a:t>
            </a:r>
          </a:p>
        </p:txBody>
      </p:sp>
    </p:spTree>
    <p:extLst>
      <p:ext uri="{BB962C8B-B14F-4D97-AF65-F5344CB8AC3E}">
        <p14:creationId xmlns:p14="http://schemas.microsoft.com/office/powerpoint/2010/main" val="228329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Megvalósítás eszközei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79512" y="1340768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megvalósítás eszközei: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Partnerség, együttműködés, aktivitás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Segítség a munkaerő keresésben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Szakmai Fórumok szervezése az együttműködések kialakulásának segítése céljából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Pályázatfigyelés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Segítség a pályázatok megírásában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Munkáltatói egyéb igények figyelése, pl. infrastruktúra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Támogatások: bér és járulék támogatás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Munkaerő-piaci szolgáltatások, mentorálás, egyéni fejlesztések-konzorciumi partner végzi</a:t>
            </a:r>
          </a:p>
        </p:txBody>
      </p:sp>
    </p:spTree>
    <p:extLst>
      <p:ext uri="{BB962C8B-B14F-4D97-AF65-F5344CB8AC3E}">
        <p14:creationId xmlns:p14="http://schemas.microsoft.com/office/powerpoint/2010/main" val="98420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Eddigi eredmények, jó gyakorlatok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79512" y="1484784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hu-HU" sz="2400" b="1" dirty="0"/>
              <a:t>Eddigi eredmények:</a:t>
            </a:r>
            <a:endParaRPr lang="hu-HU" sz="1600" b="1" dirty="0"/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2017.08.01-én megkezdődött a célcsoport bevonása a Paktum projektbe.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b="1" dirty="0"/>
              <a:t>A projekt keretében 194 fő jutott álláshoz </a:t>
            </a:r>
            <a:r>
              <a:rPr lang="hu-HU" sz="2400" dirty="0"/>
              <a:t>(2018.02.14)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53 kaposvári vállalkozás felkeresése, 65 alkalommal.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118 fő foglalkoztatására vonatkozó munkaerőigény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75 képzésre, összesen 114 fő képzésének igénye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Helyi foglalkoztatási pályázatban közreműködés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2017.06.21-én megkezdődött az első paktumos képzés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4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Együttműködése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79512" y="1412776"/>
            <a:ext cx="8784976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hu-HU" sz="2400" b="1" dirty="0"/>
              <a:t>Rendszeres együttműködések: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 Megyei Önkormányzat és a Megyei Paktummal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 megyei helyi paktumokkal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Somogyi Kereskedelmi és Iparkamara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Szövetség a Polgárokért Alapítvánnyal -konzorcium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err="1"/>
              <a:t>S.M.Kormányhivatal</a:t>
            </a:r>
            <a:r>
              <a:rPr lang="hu-HU" sz="2400" dirty="0"/>
              <a:t> Foglalkoztatási Főosztállyal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konzorciumi tagok havi projektértekezlete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BNI vállalkozói klub,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SKIK HR Klub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Munkaerőközvetítő cégek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Szociális és Gyermekvédelmi Főigazgatóság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err="1"/>
              <a:t>S.M.Kormányhivatal</a:t>
            </a:r>
            <a:r>
              <a:rPr lang="hu-HU" sz="2400" dirty="0"/>
              <a:t> Rehabilitációs Főosztállyal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400" b="1" dirty="0"/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19257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Együttműködések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12D995C-A1C1-4B32-84D5-654A792D9F9D}"/>
              </a:ext>
            </a:extLst>
          </p:cNvPr>
          <p:cNvSpPr txBox="1"/>
          <p:nvPr/>
        </p:nvSpPr>
        <p:spPr>
          <a:xfrm>
            <a:off x="179512" y="1484784"/>
            <a:ext cx="878497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400" b="1" dirty="0"/>
              <a:t>Szakmai rendezvények: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Kaposvári Egyetem Karriernapon kiállítói stand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Móricz Zsigmond Mg. Szakközépiskola pályaorientációs nap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EFOP 1.1.1. állásbörze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Kinizsi Pál Élelmiszeripari </a:t>
            </a:r>
            <a:r>
              <a:rPr lang="hu-HU" sz="2400" dirty="0" err="1"/>
              <a:t>Szki</a:t>
            </a:r>
            <a:r>
              <a:rPr lang="hu-HU" sz="2400" dirty="0"/>
              <a:t>. pályaválasztási napon stand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6 napos Paktum szakmai képzés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SKIK szakképzési rendezvényen előadás tartása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Eötvös Loránd Műszaki </a:t>
            </a:r>
            <a:r>
              <a:rPr lang="hu-HU" sz="2400" dirty="0" err="1"/>
              <a:t>Szki</a:t>
            </a:r>
            <a:r>
              <a:rPr lang="hu-HU" sz="2400" dirty="0"/>
              <a:t>. pályaválasztási nap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 err="1"/>
              <a:t>Félévente</a:t>
            </a:r>
            <a:r>
              <a:rPr lang="hu-HU" sz="2400" dirty="0"/>
              <a:t> Foglalkoztatási Fórum -szakmai témával</a:t>
            </a:r>
          </a:p>
          <a:p>
            <a:pPr marL="357188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TOP-6.9.1-15-KA1-2016-00002 „Komplex társadalomfejlesztés” projekttel közös szakmai munka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61430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Kaposvár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Megoldásra váró feladatok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91F16AD-E778-477C-8890-4C7ED82F3EB5}"/>
              </a:ext>
            </a:extLst>
          </p:cNvPr>
          <p:cNvSpPr txBox="1"/>
          <p:nvPr/>
        </p:nvSpPr>
        <p:spPr>
          <a:xfrm>
            <a:off x="179512" y="1484784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hu-HU" sz="2400" b="1" dirty="0"/>
              <a:t>Megoldásra váró feladatok, problémák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Képzések indítása – lemorzsolódás kockázata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Kiadott IH állásfoglalás az elszámolható szakértői költségekről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konzorciumi partner nem teljes projekt végéig tartó szerződése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foglalkoztatásba helyezettek tartós munkában maradása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konzorciumi partner motiváltságának, szakmai jártasságának növelése toborzás területén</a:t>
            </a:r>
          </a:p>
          <a:p>
            <a:pPr marL="0" lvl="1">
              <a:spcBef>
                <a:spcPts val="1200"/>
              </a:spcBef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07311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C78F531D-1B48-44E0-AB90-9A4DB19D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9" y="1755170"/>
            <a:ext cx="7864522" cy="5060119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0171E23-569E-4F19-A5CC-6B352134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48570"/>
            <a:ext cx="8712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Magyarország nagyvárosi térségeinek tipizálása a KSH besorolása alapján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xmlns="" id="{694A2315-33AB-44F4-858C-CB5BA422D047}"/>
              </a:ext>
            </a:extLst>
          </p:cNvPr>
          <p:cNvSpPr/>
          <p:nvPr/>
        </p:nvSpPr>
        <p:spPr>
          <a:xfrm>
            <a:off x="2230889" y="4823791"/>
            <a:ext cx="1538742" cy="785386"/>
          </a:xfrm>
          <a:custGeom>
            <a:avLst/>
            <a:gdLst>
              <a:gd name="connsiteX0" fmla="*/ 830363 w 1538742"/>
              <a:gd name="connsiteY0" fmla="*/ 53009 h 785386"/>
              <a:gd name="connsiteX1" fmla="*/ 8728 w 1538742"/>
              <a:gd name="connsiteY1" fmla="*/ 424070 h 785386"/>
              <a:gd name="connsiteX2" fmla="*/ 1294189 w 1538742"/>
              <a:gd name="connsiteY2" fmla="*/ 583096 h 785386"/>
              <a:gd name="connsiteX3" fmla="*/ 432798 w 1538742"/>
              <a:gd name="connsiteY3" fmla="*/ 0 h 7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742" h="785386">
                <a:moveTo>
                  <a:pt x="830363" y="53009"/>
                </a:moveTo>
                <a:cubicBezTo>
                  <a:pt x="380893" y="194365"/>
                  <a:pt x="-68576" y="335722"/>
                  <a:pt x="8728" y="424070"/>
                </a:cubicBezTo>
                <a:cubicBezTo>
                  <a:pt x="86032" y="512418"/>
                  <a:pt x="1223511" y="653774"/>
                  <a:pt x="1294189" y="583096"/>
                </a:cubicBezTo>
                <a:cubicBezTo>
                  <a:pt x="1364867" y="512418"/>
                  <a:pt x="2162207" y="1373809"/>
                  <a:pt x="432798" y="0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0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707904" y="116632"/>
            <a:ext cx="55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Foglalkoztatási Paktum Kaposvár MJV területén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TOP-6.8.2-15-KA1-2016-00001</a:t>
            </a:r>
            <a:endParaRPr lang="hu-H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BBDC337E-E83A-44D6-851D-B9C553F1A6DD}"/>
              </a:ext>
            </a:extLst>
          </p:cNvPr>
          <p:cNvSpPr/>
          <p:nvPr/>
        </p:nvSpPr>
        <p:spPr>
          <a:xfrm>
            <a:off x="611560" y="1997839"/>
            <a:ext cx="792088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500" b="1" dirty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marL="0" lvl="2" indent="0" algn="ctr" fontAlgn="base">
              <a:buNone/>
            </a:pPr>
            <a:endParaRPr lang="hu-HU" sz="900" dirty="0">
              <a:solidFill>
                <a:schemeClr val="bg1"/>
              </a:solidFill>
            </a:endParaRPr>
          </a:p>
          <a:p>
            <a:pPr marL="0" lvl="2" indent="0" algn="ctr" fontAlgn="base">
              <a:spcBef>
                <a:spcPts val="600"/>
              </a:spcBef>
              <a:buNone/>
            </a:pPr>
            <a:r>
              <a:rPr lang="hu-HU" sz="3200" dirty="0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4951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Kaposvár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F089986-3C3B-4BF1-9F11-5F95A72C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4555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Regisztrált álláskeresők aránya a munkavállalási korú (15-64 év közötti) népességhez képest Kaposváron, valamint a fővárosban és a megyei jogú városokban 2016 szeptemberében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Kép 11">
            <a:extLst>
              <a:ext uri="{FF2B5EF4-FFF2-40B4-BE49-F238E27FC236}">
                <a16:creationId xmlns:a16="http://schemas.microsoft.com/office/drawing/2014/main" xmlns="" id="{4456C54B-DB98-4839-A128-F38C36F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4918"/>
            <a:ext cx="8712968" cy="41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583F4BA1-4C9A-427B-A2C2-A297DB37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340" y="2499960"/>
            <a:ext cx="30953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NFSZ adatai alapján saját szerkesztés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5B94FC40-E39B-4061-BD02-FCDB66095CF9}"/>
              </a:ext>
            </a:extLst>
          </p:cNvPr>
          <p:cNvSpPr/>
          <p:nvPr/>
        </p:nvSpPr>
        <p:spPr>
          <a:xfrm>
            <a:off x="264102" y="1340768"/>
            <a:ext cx="8751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Tájékoztató</a:t>
            </a:r>
            <a:r>
              <a:rPr lang="hu-HU" sz="1600" b="1" dirty="0"/>
              <a:t> Kaposvár város munkaerő-piaci helyzetének alakulásáról 2017. december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7D724D55-6E5D-47D4-A360-3BD7A1164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1967" r="21651" b="8001"/>
          <a:stretch/>
        </p:blipFill>
        <p:spPr>
          <a:xfrm>
            <a:off x="757470" y="1674724"/>
            <a:ext cx="7776864" cy="52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FCCC153E-3EF2-4705-BDE2-4EA21D562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26200" r="23225" b="20600"/>
          <a:stretch/>
        </p:blipFill>
        <p:spPr>
          <a:xfrm>
            <a:off x="262587" y="1844824"/>
            <a:ext cx="8618826" cy="46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7552D32-1DA4-4B70-A147-FA865F1BE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2001" r="13775" b="15001"/>
          <a:stretch/>
        </p:blipFill>
        <p:spPr>
          <a:xfrm>
            <a:off x="0" y="1772816"/>
            <a:ext cx="9209315" cy="45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xmlns="" id="{D0A556F3-68FE-4EA8-A4DB-7BF6CC760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53510"/>
              </p:ext>
            </p:extLst>
          </p:nvPr>
        </p:nvGraphicFramePr>
        <p:xfrm>
          <a:off x="215515" y="2132856"/>
          <a:ext cx="8712968" cy="4525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8613">
                  <a:extLst>
                    <a:ext uri="{9D8B030D-6E8A-4147-A177-3AD203B41FA5}">
                      <a16:colId xmlns:a16="http://schemas.microsoft.com/office/drawing/2014/main" xmlns="" val="30463290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815285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900198063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xmlns="" val="4285808218"/>
                    </a:ext>
                  </a:extLst>
                </a:gridCol>
              </a:tblGrid>
              <a:tr h="50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 dirty="0">
                          <a:effectLst/>
                        </a:rPr>
                        <a:t>Vállalat neve</a:t>
                      </a:r>
                      <a:endParaRPr lang="hu-H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Főtevékenység (TEÁOR kód)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Nettó Árbevétel (ezer Ft)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Létszám (fő)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150324996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 dirty="0">
                          <a:effectLst/>
                        </a:rPr>
                        <a:t>KOMÉTA 99 ÉLELMISZERIPARI ZRT.</a:t>
                      </a:r>
                      <a:endParaRPr lang="hu-H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10.11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30 468 879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605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310585132"/>
                  </a:ext>
                </a:extLst>
              </a:tr>
              <a:tr h="33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VIDEOTON ELEKTRO-PLAST IPARI ES SZOLGÁLTATÓ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27.51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24 176 754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1 053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2107763027"/>
                  </a:ext>
                </a:extLst>
              </a:tr>
              <a:tr h="33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1. MAGYAR CUKOR MANUFAKTÚRA CSOMAGOLÓ ES KERESKEDELMI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82.92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20 335 137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63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993920395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MG. PRODUKT KERESKEDELMI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46.21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16 707 631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 dirty="0">
                          <a:effectLst/>
                        </a:rPr>
                        <a:t>18</a:t>
                      </a:r>
                      <a:endParaRPr lang="hu-H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229431317"/>
                  </a:ext>
                </a:extLst>
              </a:tr>
              <a:tr h="33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FUSETECH ELEKTROTECHNIKAI ALKATRÉSZ GYÁRTÓ ÉS KERESKEDELMI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27.12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16 539 613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267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627215630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DÉL-DUNÁNTÚLI KÖZLEKEDÉSI KÖZPONT ZRT.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49.39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12 558 859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2 026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540673695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KAPOS ATLAS GÉPGYÁR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28.22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12 068 235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253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1660708958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SEFAG ERDÉSZETI ÉS FAIPARI ZRT.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02.10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8 496 449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477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1486943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PRIVÁT HÚSFELDOLGOZÓ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10.11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5 327 441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168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957489627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AGRO-CENTRAL KERESKEDELMI BT.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46.21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4 945 704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15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4106183631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KAPOSPLAST MŰANYAGIPARI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22.21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4 465 663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230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2697072651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KVGY KAPOSVÁRI VILLAMOSSÁGI GYÁR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27.12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4 311 878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343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2936467883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LAKICS GÉPGYÁRTÓ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25.11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4 082 167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245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967923796"/>
                  </a:ext>
                </a:extLst>
              </a:tr>
              <a:tr h="33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SZUPERAGRO MEZŐGAZDASÁGI KERESKEDELMI ÉS SZOLGÁLTATÓ KFT.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46.11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3 442 648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3820673141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KAPOS-COOP KERESKEDELMI ZRT.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47.11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2 990 319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234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1271363621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TOP 15 vállalat Kaposvár településen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 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>
                          <a:effectLst/>
                        </a:rPr>
                        <a:t>170 917 377</a:t>
                      </a:r>
                      <a:endParaRPr lang="hu-HU" sz="11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aseline="0" dirty="0">
                          <a:effectLst/>
                        </a:rPr>
                        <a:t>6 008</a:t>
                      </a:r>
                      <a:endParaRPr lang="hu-HU" sz="1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50" marR="30550" marT="0" marB="0" anchor="ctr"/>
                </a:tc>
                <a:extLst>
                  <a:ext uri="{0D108BD9-81ED-4DB2-BD59-A6C34878D82A}">
                    <a16:rowId xmlns:a16="http://schemas.microsoft.com/office/drawing/2014/main" xmlns="" val="159503370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2A90212-5A54-4C80-AB77-3C46DF747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1334716"/>
            <a:ext cx="87129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Kaposvári székhellyel rendelkező 15 legnagyobb vállalat (2015-ös árbevétel alapján)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Forrás: saját gyűjtés, vállalati adatbázis alapján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7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Kaposvár munkaerőpiaci helyzete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8D804284-879D-4949-9E88-3F651BBE6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23332" r="19288" b="10801"/>
          <a:stretch/>
        </p:blipFill>
        <p:spPr>
          <a:xfrm>
            <a:off x="644062" y="2128300"/>
            <a:ext cx="7855873" cy="46202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9D793F3F-2DE1-4F1C-B017-88697A1095AD}"/>
              </a:ext>
            </a:extLst>
          </p:cNvPr>
          <p:cNvSpPr/>
          <p:nvPr/>
        </p:nvSpPr>
        <p:spPr>
          <a:xfrm>
            <a:off x="755576" y="154352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latin typeface="PalatinoLinotype,Bold"/>
              </a:rPr>
              <a:t>A Somogy megyében bejelentett, kaposvári munkavégzési helyű álláshelyek zárónapi száma (2017 december)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86597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664DD5BD-4CF8-48AE-B691-CADF8DA79CA0}"/>
              </a:ext>
            </a:extLst>
          </p:cNvPr>
          <p:cNvSpPr txBox="1">
            <a:spLocks/>
          </p:cNvSpPr>
          <p:nvPr/>
        </p:nvSpPr>
        <p:spPr>
          <a:xfrm>
            <a:off x="1069834" y="0"/>
            <a:ext cx="700433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kaposvár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Projekt adatok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A33207B-32E9-4F42-BC02-511A003D0D4A}"/>
              </a:ext>
            </a:extLst>
          </p:cNvPr>
          <p:cNvSpPr txBox="1"/>
          <p:nvPr/>
        </p:nvSpPr>
        <p:spPr>
          <a:xfrm>
            <a:off x="179512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>
              <a:lnSpc>
                <a:spcPct val="150000"/>
              </a:lnSpc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megvalósító konzorcium tagjai: </a:t>
            </a:r>
          </a:p>
          <a:p>
            <a:pPr marL="161925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Kaposvár Megyei Jogú Város Önkormányzata</a:t>
            </a:r>
          </a:p>
          <a:p>
            <a:pPr marL="161925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Somogy Megyei Kormányhivatal </a:t>
            </a:r>
          </a:p>
          <a:p>
            <a:pPr marL="161925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Szövetség a Polgárokért Alapítvány.</a:t>
            </a:r>
          </a:p>
          <a:p>
            <a:pPr marL="3524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pályázat száma: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TOP-6.8.2-15-KA1-2016-00001</a:t>
            </a:r>
          </a:p>
          <a:p>
            <a:pPr marL="3524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pályázat címe: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Foglalkoztatási Paktum Kaposvár MJV területén</a:t>
            </a:r>
          </a:p>
          <a:p>
            <a:pPr marL="3524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pályázat keretösszege: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1,231 Mrd HUF</a:t>
            </a:r>
          </a:p>
        </p:txBody>
      </p:sp>
    </p:spTree>
    <p:extLst>
      <p:ext uri="{BB962C8B-B14F-4D97-AF65-F5344CB8AC3E}">
        <p14:creationId xmlns:p14="http://schemas.microsoft.com/office/powerpoint/2010/main" val="164144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ctr">
          <a:spcAft>
            <a:spcPts val="0"/>
          </a:spcAft>
          <a:defRPr dirty="0">
            <a:solidFill>
              <a:schemeClr val="bg1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891</Words>
  <Application>Microsoft Office PowerPoint</Application>
  <PresentationFormat>Diavetítés a képernyőre (4:3 oldalarány)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PalatinoLinotype,Bold</vt:lpstr>
      <vt:lpstr>Times New Roman</vt:lpstr>
      <vt:lpstr>Office-téma</vt:lpstr>
      <vt:lpstr>Beszámoló   Kaposvár Megyei Jogú Város  Foglalkoztatási Paktum  Szabó Zoltán ügyvezető Kaposvári Városfejlesztési Nkft.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171</cp:revision>
  <cp:lastPrinted>2017-12-07T16:10:44Z</cp:lastPrinted>
  <dcterms:created xsi:type="dcterms:W3CDTF">2014-03-03T11:13:53Z</dcterms:created>
  <dcterms:modified xsi:type="dcterms:W3CDTF">2018-03-01T07:59:48Z</dcterms:modified>
</cp:coreProperties>
</file>